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4" r:id="rId17"/>
    <p:sldId id="273" r:id="rId18"/>
    <p:sldId id="274" r:id="rId19"/>
    <p:sldId id="275" r:id="rId20"/>
    <p:sldId id="279" r:id="rId21"/>
    <p:sldId id="280" r:id="rId22"/>
    <p:sldId id="281" r:id="rId23"/>
    <p:sldId id="282" r:id="rId24"/>
    <p:sldId id="283" r:id="rId25"/>
    <p:sldId id="285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13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094EB-F823-45C0-B428-6788B6EA7C2F}" type="datetimeFigureOut">
              <a:rPr lang="it-IT" smtClean="0"/>
              <a:pPr/>
              <a:t>20/11/2016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E499F-4884-44D3-954E-DB764F8E82F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B2D4-E6AB-4273-8E53-B5DB1AD00E3E}" type="datetimeFigureOut">
              <a:rPr lang="it-IT" smtClean="0"/>
              <a:pPr/>
              <a:t>20/11/2016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C2CC-123C-42FC-AE60-149D79CF4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B2D4-E6AB-4273-8E53-B5DB1AD00E3E}" type="datetimeFigureOut">
              <a:rPr lang="it-IT" smtClean="0"/>
              <a:pPr/>
              <a:t>20/11/2016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C2CC-123C-42FC-AE60-149D79CF4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B2D4-E6AB-4273-8E53-B5DB1AD00E3E}" type="datetimeFigureOut">
              <a:rPr lang="it-IT" smtClean="0"/>
              <a:pPr/>
              <a:t>20/11/2016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C2CC-123C-42FC-AE60-149D79CF4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B2D4-E6AB-4273-8E53-B5DB1AD00E3E}" type="datetimeFigureOut">
              <a:rPr lang="it-IT" smtClean="0"/>
              <a:pPr/>
              <a:t>20/11/2016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C2CC-123C-42FC-AE60-149D79CF4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B2D4-E6AB-4273-8E53-B5DB1AD00E3E}" type="datetimeFigureOut">
              <a:rPr lang="it-IT" smtClean="0"/>
              <a:pPr/>
              <a:t>20/11/2016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C2CC-123C-42FC-AE60-149D79CF4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B2D4-E6AB-4273-8E53-B5DB1AD00E3E}" type="datetimeFigureOut">
              <a:rPr lang="it-IT" smtClean="0"/>
              <a:pPr/>
              <a:t>20/11/2016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C2CC-123C-42FC-AE60-149D79CF4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B2D4-E6AB-4273-8E53-B5DB1AD00E3E}" type="datetimeFigureOut">
              <a:rPr lang="it-IT" smtClean="0"/>
              <a:pPr/>
              <a:t>20/11/2016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C2CC-123C-42FC-AE60-149D79CF4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B2D4-E6AB-4273-8E53-B5DB1AD00E3E}" type="datetimeFigureOut">
              <a:rPr lang="it-IT" smtClean="0"/>
              <a:pPr/>
              <a:t>20/11/2016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C2CC-123C-42FC-AE60-149D79CF4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B2D4-E6AB-4273-8E53-B5DB1AD00E3E}" type="datetimeFigureOut">
              <a:rPr lang="it-IT" smtClean="0"/>
              <a:pPr/>
              <a:t>20/11/2016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C2CC-123C-42FC-AE60-149D79CF4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B2D4-E6AB-4273-8E53-B5DB1AD00E3E}" type="datetimeFigureOut">
              <a:rPr lang="it-IT" smtClean="0"/>
              <a:pPr/>
              <a:t>20/11/2016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C2CC-123C-42FC-AE60-149D79CF4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B2D4-E6AB-4273-8E53-B5DB1AD00E3E}" type="datetimeFigureOut">
              <a:rPr lang="it-IT" smtClean="0"/>
              <a:pPr/>
              <a:t>20/11/2016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C2CC-123C-42FC-AE60-149D79CF4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2B2D4-E6AB-4273-8E53-B5DB1AD00E3E}" type="datetimeFigureOut">
              <a:rPr lang="it-IT" smtClean="0"/>
              <a:pPr/>
              <a:t>20/11/2016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CC2CC-123C-42FC-AE60-149D79CF4B4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Study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Visit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to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endParaRPr lang="it-IT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it-IT" b="1" dirty="0" err="1" smtClean="0">
                <a:solidFill>
                  <a:srgbClr val="00B050"/>
                </a:solidFill>
                <a:latin typeface="Baskerville Old Face" pitchFamily="18" charset="0"/>
              </a:rPr>
              <a:t>Botoșani</a:t>
            </a:r>
            <a:r>
              <a:rPr lang="it-IT" b="1" dirty="0" smtClean="0">
                <a:solidFill>
                  <a:srgbClr val="00B050"/>
                </a:solidFill>
                <a:latin typeface="Baskerville Old Face" pitchFamily="18" charset="0"/>
              </a:rPr>
              <a:t> (Romania)  </a:t>
            </a:r>
          </a:p>
          <a:p>
            <a:pPr algn="ctr">
              <a:buNone/>
            </a:pPr>
            <a:r>
              <a:rPr lang="en-US" b="1" dirty="0" err="1" smtClean="0">
                <a:solidFill>
                  <a:srgbClr val="00B050"/>
                </a:solidFill>
                <a:latin typeface="Baskerville Old Face" pitchFamily="18" charset="0"/>
              </a:rPr>
              <a:t>Dal</a:t>
            </a:r>
            <a:r>
              <a:rPr lang="en-US" b="1" dirty="0" smtClean="0">
                <a:solidFill>
                  <a:srgbClr val="00B050"/>
                </a:solidFill>
                <a:latin typeface="Baskerville Old Face" pitchFamily="18" charset="0"/>
              </a:rPr>
              <a:t> 10 al 14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Baskerville Old Face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Baskerville Old Face" pitchFamily="18" charset="0"/>
              </a:rPr>
              <a:t>Octobre</a:t>
            </a:r>
            <a:r>
              <a:rPr lang="en-US" b="1" dirty="0" smtClean="0">
                <a:solidFill>
                  <a:srgbClr val="00B050"/>
                </a:solidFill>
                <a:latin typeface="Baskerville Old Face" pitchFamily="18" charset="0"/>
              </a:rPr>
              <a:t> 2016.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Baskerville Old Face" pitchFamily="18" charset="0"/>
              </a:rPr>
              <a:t>Partnership </a:t>
            </a:r>
            <a:r>
              <a:rPr lang="en-US" b="1" dirty="0" err="1" smtClean="0">
                <a:solidFill>
                  <a:srgbClr val="00B050"/>
                </a:solidFill>
                <a:latin typeface="Baskerville Old Face" pitchFamily="18" charset="0"/>
              </a:rPr>
              <a:t>tra</a:t>
            </a:r>
            <a:r>
              <a:rPr lang="en-US" b="1" dirty="0" smtClean="0">
                <a:solidFill>
                  <a:srgbClr val="00B050"/>
                </a:solidFill>
                <a:latin typeface="Baskerville Old Face" pitchFamily="18" charset="0"/>
              </a:rPr>
              <a:t>: </a:t>
            </a:r>
            <a:r>
              <a:rPr lang="en-US" b="1" dirty="0" err="1" smtClean="0">
                <a:solidFill>
                  <a:srgbClr val="00B050"/>
                </a:solidFill>
                <a:latin typeface="Baskerville Old Face" pitchFamily="18" charset="0"/>
              </a:rPr>
              <a:t>Romania,Italia</a:t>
            </a:r>
            <a:r>
              <a:rPr lang="en-US" b="1" dirty="0" smtClean="0">
                <a:solidFill>
                  <a:srgbClr val="00B050"/>
                </a:solidFill>
                <a:latin typeface="Baskerville Old Face" pitchFamily="18" charset="0"/>
              </a:rPr>
              <a:t>, Estonia, </a:t>
            </a:r>
            <a:r>
              <a:rPr lang="en-US" b="1" dirty="0" err="1" smtClean="0">
                <a:solidFill>
                  <a:srgbClr val="00B050"/>
                </a:solidFill>
                <a:latin typeface="Baskerville Old Face" pitchFamily="18" charset="0"/>
              </a:rPr>
              <a:t>Spagna</a:t>
            </a:r>
            <a:endParaRPr lang="en-US" b="1" dirty="0" smtClean="0">
              <a:solidFill>
                <a:srgbClr val="00B050"/>
              </a:solidFill>
              <a:latin typeface="Baskerville Old Face" pitchFamily="18" charset="0"/>
            </a:endParaRPr>
          </a:p>
          <a:p>
            <a:pPr algn="ctr">
              <a:buNone/>
            </a:pPr>
            <a:r>
              <a:rPr lang="en-US" b="1" smtClean="0">
                <a:solidFill>
                  <a:srgbClr val="FF3300"/>
                </a:solidFill>
              </a:rPr>
              <a:t>“</a:t>
            </a:r>
            <a:r>
              <a:rPr lang="en-US" b="1" dirty="0" smtClean="0">
                <a:solidFill>
                  <a:srgbClr val="FF3300"/>
                </a:solidFill>
              </a:rPr>
              <a:t>Il </a:t>
            </a:r>
            <a:r>
              <a:rPr lang="en-US" b="1" dirty="0" err="1" smtClean="0">
                <a:solidFill>
                  <a:srgbClr val="FF3300"/>
                </a:solidFill>
              </a:rPr>
              <a:t>futuro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incomincia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oggi</a:t>
            </a:r>
            <a:r>
              <a:rPr lang="en-US" b="1" dirty="0" smtClean="0">
                <a:solidFill>
                  <a:srgbClr val="FF3300"/>
                </a:solidFill>
              </a:rPr>
              <a:t>: </a:t>
            </a:r>
            <a:r>
              <a:rPr lang="it-IT" b="1" dirty="0" smtClean="0">
                <a:solidFill>
                  <a:srgbClr val="FF3300"/>
                </a:solidFill>
              </a:rPr>
              <a:t>pratiche di orientamento scolastico e professionale "</a:t>
            </a:r>
          </a:p>
          <a:p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642918"/>
            <a:ext cx="1785918" cy="7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1143008" cy="8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71480"/>
            <a:ext cx="99185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00B0F0"/>
                </a:solidFill>
              </a:rPr>
              <a:t>Liceul</a:t>
            </a:r>
            <a:r>
              <a:rPr lang="it-IT" b="1" dirty="0" smtClean="0">
                <a:solidFill>
                  <a:srgbClr val="00B0F0"/>
                </a:solidFill>
              </a:rPr>
              <a:t> de </a:t>
            </a:r>
            <a:r>
              <a:rPr lang="it-IT" b="1" dirty="0" err="1" smtClean="0">
                <a:solidFill>
                  <a:srgbClr val="00B0F0"/>
                </a:solidFill>
              </a:rPr>
              <a:t>Artă</a:t>
            </a:r>
            <a:r>
              <a:rPr lang="it-IT" b="1" dirty="0" smtClean="0">
                <a:solidFill>
                  <a:srgbClr val="00B0F0"/>
                </a:solidFill>
              </a:rPr>
              <a:t> “</a:t>
            </a:r>
            <a:r>
              <a:rPr lang="it-IT" b="1" dirty="0" err="1" smtClean="0">
                <a:solidFill>
                  <a:srgbClr val="00B0F0"/>
                </a:solidFill>
              </a:rPr>
              <a:t>Ștefan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Luchian</a:t>
            </a:r>
            <a:r>
              <a:rPr lang="it-IT" b="1" dirty="0" smtClean="0">
                <a:solidFill>
                  <a:srgbClr val="00B0F0"/>
                </a:solidFill>
              </a:rPr>
              <a:t>”</a:t>
            </a:r>
            <a:r>
              <a:rPr lang="it-IT" b="1" dirty="0" err="1" smtClean="0">
                <a:solidFill>
                  <a:srgbClr val="00B0F0"/>
                </a:solidFill>
              </a:rPr>
              <a:t>Botoșani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Scuola frequentata da bambini della scuola materna fino alle superiori. </a:t>
            </a:r>
          </a:p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Il futuro scolastico dello studente avviene nello stesso plesso. </a:t>
            </a:r>
          </a:p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La Scuola dell'Arte comprende studi d'arte, musica, teatro e architettura con curricolo integrato. </a:t>
            </a:r>
          </a:p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Alla fine degli studi la scuola rilascia un certificato ufficiale delle Arti.</a:t>
            </a:r>
          </a:p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Un buon sistema d'insegnamento musicale di pianoforte e violino, in modo da non dover prendere lezioni extra dopo la scuola, come avviene in Estonia, l'Italia o la Spagna.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000" b="1" dirty="0" smtClean="0">
                <a:solidFill>
                  <a:srgbClr val="FF0000"/>
                </a:solidFill>
                <a:latin typeface="Bell MT" pitchFamily="18" charset="0"/>
              </a:rPr>
              <a:t>Obiettivo della visita studio è stato quello di promuovere e facilitare la cooperazione tra i soggetti interessati all’educazione e alla formazione; le scoperte fatte sono state:</a:t>
            </a: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it-IT" dirty="0" smtClean="0"/>
              <a:t>nei paese partecipanti, </a:t>
            </a:r>
            <a:r>
              <a:rPr lang="it-IT" b="1" dirty="0" smtClean="0">
                <a:solidFill>
                  <a:srgbClr val="FF0000"/>
                </a:solidFill>
              </a:rPr>
              <a:t>Italia, Estonia e Spagna</a:t>
            </a:r>
            <a:r>
              <a:rPr lang="it-IT" dirty="0" smtClean="0"/>
              <a:t>,  non c'è un'educazione inclusiva – l'insegnamento degli studenti SEN (</a:t>
            </a:r>
            <a:r>
              <a:rPr lang="it-IT" dirty="0" err="1" smtClean="0"/>
              <a:t>Special</a:t>
            </a:r>
            <a:r>
              <a:rPr lang="it-IT" dirty="0" smtClean="0"/>
              <a:t> </a:t>
            </a:r>
            <a:r>
              <a:rPr lang="it-IT" dirty="0" err="1" smtClean="0"/>
              <a:t>education</a:t>
            </a:r>
            <a:r>
              <a:rPr lang="it-IT" dirty="0" smtClean="0"/>
              <a:t> </a:t>
            </a:r>
            <a:r>
              <a:rPr lang="it-IT" dirty="0" err="1" smtClean="0"/>
              <a:t>needs</a:t>
            </a:r>
            <a:r>
              <a:rPr lang="it-IT" dirty="0" smtClean="0"/>
              <a:t>) avviene nelle scuole tradizionali (con alcune eccezioni);</a:t>
            </a:r>
          </a:p>
          <a:p>
            <a:r>
              <a:rPr lang="it-IT" dirty="0" smtClean="0"/>
              <a:t>In Romania e Spagna le famiglie svantaggiate ricevono un contributo economico, in altri paesi (ad esempio, l'Estonia) non sono previsti soldi in più o sovvenzioni per migliorare la frequenza dei bambini a scuola;</a:t>
            </a:r>
          </a:p>
          <a:p>
            <a:r>
              <a:rPr lang="it-IT" dirty="0" smtClean="0"/>
              <a:t>ci sono, invece, delle buone opportunità per tutti gli studenti (compresi gli studenti SEN) di avere una buona formazione professionale in tutti i paesi partecipanti.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b="1" dirty="0" smtClean="0">
                <a:solidFill>
                  <a:srgbClr val="FF0000"/>
                </a:solidFill>
              </a:rPr>
              <a:t>La sfida comune che ogni partner partecipante affronterà nel proprio Paese sarà: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00B0F0">
              <a:alpha val="7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Come ridurre l'abbandono scolastico e fornire possibili soluzioni</a:t>
            </a:r>
          </a:p>
          <a:p>
            <a:r>
              <a:rPr lang="it-IT" b="1" dirty="0" smtClean="0">
                <a:solidFill>
                  <a:srgbClr val="00B0F0"/>
                </a:solidFill>
              </a:rPr>
              <a:t>come prevenire / ridurre il ripetere dell'anno scolastico;</a:t>
            </a:r>
          </a:p>
          <a:p>
            <a:r>
              <a:rPr lang="it-IT" b="1" dirty="0" smtClean="0">
                <a:solidFill>
                  <a:srgbClr val="00B0F0"/>
                </a:solidFill>
              </a:rPr>
              <a:t>come evitare il fallimento (il curriculum deve soddisfare le esigenze degli studenti (SEN);</a:t>
            </a:r>
          </a:p>
          <a:p>
            <a:r>
              <a:rPr lang="it-IT" b="1" dirty="0" smtClean="0">
                <a:solidFill>
                  <a:srgbClr val="00B0F0"/>
                </a:solidFill>
              </a:rPr>
              <a:t>come integrare due sistemi; alunni normali e alunni con bisogni educativi speciali;</a:t>
            </a:r>
          </a:p>
          <a:p>
            <a:r>
              <a:rPr lang="it-IT" b="1" dirty="0" smtClean="0">
                <a:solidFill>
                  <a:srgbClr val="00B0F0"/>
                </a:solidFill>
              </a:rPr>
              <a:t>come migliorare l'immagine e la posizione dell’insegnante;</a:t>
            </a:r>
          </a:p>
          <a:p>
            <a:r>
              <a:rPr lang="it-IT" b="1" dirty="0" smtClean="0">
                <a:solidFill>
                  <a:srgbClr val="00B0F0"/>
                </a:solidFill>
              </a:rPr>
              <a:t>come rendere questi progetti visibili ai politici al fine di fornire il supporto necessario per il successo;</a:t>
            </a:r>
          </a:p>
          <a:p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200" b="1" dirty="0" smtClean="0">
                <a:solidFill>
                  <a:srgbClr val="FF0000"/>
                </a:solidFill>
              </a:rPr>
              <a:t>Soluzioni efficaci e innovative identificate dalla Romania e dai paesi partner, per affrontare la sfida del punto precedente sono</a:t>
            </a:r>
            <a:r>
              <a:rPr lang="it-IT" sz="2700" b="1" dirty="0" smtClean="0">
                <a:solidFill>
                  <a:srgbClr val="FF0000"/>
                </a:solidFill>
              </a:rPr>
              <a:t>: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lvl="0"/>
            <a:r>
              <a:rPr lang="it-IT" sz="1800" b="1" dirty="0" smtClean="0"/>
              <a:t>Nella scuola Rumena vengono effettuate dei corsi di Consulenza </a:t>
            </a:r>
          </a:p>
          <a:p>
            <a:pPr lvl="0">
              <a:buNone/>
            </a:pPr>
            <a:r>
              <a:rPr lang="it-IT" sz="1800" b="1" dirty="0" smtClean="0"/>
              <a:t>	( </a:t>
            </a:r>
            <a:r>
              <a:rPr lang="it-IT" sz="1800" b="1" dirty="0" err="1" smtClean="0"/>
              <a:t>counselling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lessons</a:t>
            </a:r>
            <a:r>
              <a:rPr lang="it-IT" sz="1800" b="1" dirty="0" smtClean="0"/>
              <a:t>) per una crescita  personale.</a:t>
            </a:r>
            <a:endParaRPr lang="it-IT" sz="1800" dirty="0" smtClean="0"/>
          </a:p>
          <a:p>
            <a:pPr lvl="0"/>
            <a:r>
              <a:rPr lang="it-IT" sz="1800" b="1" dirty="0" smtClean="0"/>
              <a:t>"</a:t>
            </a:r>
            <a:r>
              <a:rPr lang="it-IT" sz="1800" b="1" dirty="0" err="1" smtClean="0"/>
              <a:t>Second</a:t>
            </a:r>
            <a:r>
              <a:rPr lang="it-IT" sz="1800" b="1" dirty="0" smtClean="0"/>
              <a:t> Chance" e "</a:t>
            </a:r>
            <a:r>
              <a:rPr lang="it-IT" sz="1800" b="1" dirty="0" err="1" smtClean="0"/>
              <a:t>School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after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school</a:t>
            </a:r>
            <a:r>
              <a:rPr lang="it-IT" sz="1800" b="1" dirty="0" smtClean="0"/>
              <a:t>" sono buoni programmi per prevenire la dispersione scolastica e per creare interesse ed imparare.</a:t>
            </a:r>
            <a:endParaRPr lang="it-IT" sz="1800" dirty="0" smtClean="0"/>
          </a:p>
          <a:p>
            <a:pPr lvl="0"/>
            <a:r>
              <a:rPr lang="it-IT" sz="1800" b="1" dirty="0" smtClean="0"/>
              <a:t>Il centro di Orientamento dell'Università di </a:t>
            </a:r>
            <a:r>
              <a:rPr lang="it-IT" sz="1800" b="1" dirty="0" err="1" smtClean="0"/>
              <a:t>Suceava</a:t>
            </a:r>
            <a:r>
              <a:rPr lang="it-IT" sz="1800" b="1" dirty="0" smtClean="0"/>
              <a:t> lavora per evitare lo stress in periodo di esami e durante il resto dell'anno accademico; al fine di assistere studenti con diversi tipi di difficoltà e svantaggi.</a:t>
            </a:r>
            <a:endParaRPr lang="it-IT" sz="1800" dirty="0" smtClean="0"/>
          </a:p>
          <a:p>
            <a:pPr lvl="0"/>
            <a:r>
              <a:rPr lang="it-IT" sz="1800" b="1" dirty="0" smtClean="0"/>
              <a:t>Up </a:t>
            </a:r>
            <a:r>
              <a:rPr lang="it-IT" sz="1800" b="1" dirty="0" err="1" smtClean="0"/>
              <a:t>for</a:t>
            </a:r>
            <a:r>
              <a:rPr lang="it-IT" sz="1800" b="1" dirty="0" smtClean="0"/>
              <a:t> Diaspora - Programma nazionale per aiutare gli studenti rumeni qualificati per tornare al loro paese d'origine (città natale) e per avviare un'attività in proprio.</a:t>
            </a:r>
            <a:endParaRPr lang="it-IT" sz="1800" dirty="0" smtClean="0"/>
          </a:p>
          <a:p>
            <a:r>
              <a:rPr lang="it-IT" sz="1800" b="1" dirty="0" smtClean="0">
                <a:solidFill>
                  <a:srgbClr val="00B050"/>
                </a:solidFill>
              </a:rPr>
              <a:t>L'attività congiunta di tutta la comunità locale in Romania è un elemento forte e determinante per il miglioramento delle offerte fornite dal sistema educativo per gli alunni e le loro famiglie. </a:t>
            </a:r>
          </a:p>
          <a:p>
            <a:pPr lvl="0"/>
            <a:r>
              <a:rPr lang="it-IT" sz="1800" b="1" dirty="0" smtClean="0">
                <a:solidFill>
                  <a:srgbClr val="FF0000"/>
                </a:solidFill>
              </a:rPr>
              <a:t>Il collegamento tra le diverse parti in causa è spesso spontaneo e non segue l'approccio basato su un progetto o interessi per il finanziamento.</a:t>
            </a:r>
          </a:p>
          <a:p>
            <a:pPr lvl="0"/>
            <a:r>
              <a:rPr lang="it-IT" sz="1800" b="1" dirty="0" smtClean="0"/>
              <a:t>Il centro di orientamento e di consulenza del Provveditorato </a:t>
            </a:r>
            <a:r>
              <a:rPr lang="it-IT" sz="1800" b="1" dirty="0" smtClean="0">
                <a:solidFill>
                  <a:srgbClr val="FF0000"/>
                </a:solidFill>
              </a:rPr>
              <a:t>“Casa </a:t>
            </a:r>
            <a:r>
              <a:rPr lang="it-IT" sz="1800" b="1" dirty="0" err="1" smtClean="0">
                <a:solidFill>
                  <a:srgbClr val="FF0000"/>
                </a:solidFill>
              </a:rPr>
              <a:t>Corpului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Didactic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Botosani</a:t>
            </a:r>
            <a:r>
              <a:rPr lang="it-IT" sz="1800" b="1" dirty="0" smtClean="0">
                <a:solidFill>
                  <a:srgbClr val="FF0000"/>
                </a:solidFill>
              </a:rPr>
              <a:t>”</a:t>
            </a:r>
            <a:r>
              <a:rPr lang="it-IT" sz="1800" b="1" dirty="0" smtClean="0"/>
              <a:t> fornisce esperti alle scuole e indica un programma particolare in base ai bisogni analizzati.</a:t>
            </a:r>
            <a:endParaRPr lang="it-IT" sz="1800" dirty="0" smtClean="0"/>
          </a:p>
          <a:p>
            <a:endParaRPr lang="it-IT" sz="1600" b="1" dirty="0" smtClean="0">
              <a:solidFill>
                <a:srgbClr val="00B050"/>
              </a:solidFill>
            </a:endParaRPr>
          </a:p>
          <a:p>
            <a:endParaRPr lang="it-IT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2700" dirty="0" smtClean="0"/>
              <a:t>Politiche e le pratiche che possono essere ulteriormente esplorati ed eventualmente trasferite ad altri paesi </a:t>
            </a:r>
            <a:r>
              <a:rPr lang="it-IT" sz="3100" dirty="0" smtClean="0"/>
              <a:t>:</a:t>
            </a:r>
            <a:br>
              <a:rPr lang="it-IT" sz="3100" dirty="0" smtClean="0"/>
            </a:br>
            <a:endParaRPr lang="it-IT" sz="31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pPr lvl="0"/>
            <a:r>
              <a:rPr lang="it-IT" dirty="0" smtClean="0"/>
              <a:t>“</a:t>
            </a:r>
            <a:r>
              <a:rPr lang="it-IT" dirty="0" err="1" smtClean="0"/>
              <a:t>Stefan</a:t>
            </a:r>
            <a:r>
              <a:rPr lang="it-IT" dirty="0" smtClean="0"/>
              <a:t> </a:t>
            </a:r>
            <a:r>
              <a:rPr lang="it-IT" dirty="0" err="1" smtClean="0"/>
              <a:t>Luchian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"ha un buon programma di formazione  musicale e artistica; che inizia dalla scuola materna fino agli studi superiori.</a:t>
            </a:r>
          </a:p>
          <a:p>
            <a:pPr lvl="0"/>
            <a:r>
              <a:rPr lang="it-IT" dirty="0" smtClean="0"/>
              <a:t>Le attività ricreative durante il tempo libero sono gratuite.</a:t>
            </a:r>
          </a:p>
          <a:p>
            <a:pPr lvl="0"/>
            <a:r>
              <a:rPr lang="it-IT" dirty="0" smtClean="0">
                <a:solidFill>
                  <a:srgbClr val="FF0000"/>
                </a:solidFill>
              </a:rPr>
              <a:t>In Estonia </a:t>
            </a:r>
            <a:r>
              <a:rPr lang="it-IT" dirty="0" smtClean="0"/>
              <a:t>il pranzo per ogni studente  è gratuito nella scuola dell'obbligo.</a:t>
            </a:r>
          </a:p>
          <a:p>
            <a:pPr lvl="0"/>
            <a:r>
              <a:rPr lang="it-IT" dirty="0" smtClean="0"/>
              <a:t>Il materiale scolastico è gratuito nella scuola dell'obbligo in Estonia e Romania;</a:t>
            </a:r>
          </a:p>
          <a:p>
            <a:pPr lvl="0"/>
            <a:r>
              <a:rPr lang="it-IT" dirty="0" smtClean="0"/>
              <a:t>Nel sistema scolastico rumeno gli insegnanti possono cambiare / migliorare il loro profilo professionale, se non hanno un proprio ruolo o vogliono cambiarlo.</a:t>
            </a:r>
          </a:p>
          <a:p>
            <a:pPr lvl="0"/>
            <a:r>
              <a:rPr lang="it-IT" dirty="0" smtClean="0"/>
              <a:t>Gli insegnanti tirocinanti devono fare  almeno 2 lezioni a settimana agli studenti per stare in contatto con loro e con il sistema;</a:t>
            </a:r>
          </a:p>
          <a:p>
            <a:pPr lvl="0"/>
            <a:r>
              <a:rPr lang="it-IT" dirty="0" smtClean="0"/>
              <a:t>Gli studenti che hanno preso parte a progetti danno lezioni in estate ( </a:t>
            </a:r>
            <a:r>
              <a:rPr lang="it-IT" dirty="0" err="1" smtClean="0"/>
              <a:t>summer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) agli altri studenti e condividere le loro esperienze;</a:t>
            </a:r>
          </a:p>
          <a:p>
            <a:pPr lvl="0"/>
            <a:r>
              <a:rPr lang="it-IT" dirty="0" smtClean="0"/>
              <a:t>l'importanza delle arti e della musica durante l'educazione scolastica - è estremamente importante coinvolgere gli alunni e bambini in attività scolastiche;</a:t>
            </a:r>
          </a:p>
          <a:p>
            <a:pPr lvl="0"/>
            <a:r>
              <a:rPr lang="it-IT" b="1" dirty="0" smtClean="0">
                <a:solidFill>
                  <a:srgbClr val="FF0000"/>
                </a:solidFill>
              </a:rPr>
              <a:t>La dimensione europea è fortemente incoraggiata dalle scuole e dalle autorità scolastiche in Romania; programmi integrati nelle scuole d’ arti: musica e arti visive.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Creazione di una rete di esperiti e realizzare </a:t>
            </a:r>
            <a:r>
              <a:rPr lang="it-IT" sz="3600" dirty="0" err="1" smtClean="0"/>
              <a:t>partnerships</a:t>
            </a:r>
            <a:r>
              <a:rPr lang="it-IT" sz="3600" dirty="0" smtClean="0"/>
              <a:t> per progetti futuri.</a:t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I partner coinvolti nella visita di studio: l’Italia, l’Estonia e la Spagna lavoreranno insieme sul proprio territorio non appena sarà data loro la possibilità per  diffondere le buone pratiche analizzate, i progetti descritti / programmi / iniziative ad un pubblico più vasto, tra cui i potenziali partner per progetti futuri, perché pensiamo che sia importante la diffusione / e rendere visibile l'azione della scuola.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142985"/>
            <a:ext cx="7743852" cy="2457466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571472" y="2357430"/>
            <a:ext cx="828680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PROGETTI EUROPEI ALL’INTERNO DELL’IIS PITAGORA</a:t>
            </a:r>
            <a:br>
              <a:rPr lang="it-IT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it-IT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POLICORO</a:t>
            </a:r>
            <a:endParaRPr lang="it-IT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Etwinning</a:t>
            </a:r>
            <a:r>
              <a:rPr lang="it-IT" dirty="0" smtClean="0"/>
              <a:t> A.S. 2015/2016</a:t>
            </a:r>
            <a:endParaRPr lang="it-I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39773"/>
            <a:ext cx="7144916" cy="551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Etwinning</a:t>
            </a:r>
            <a:r>
              <a:rPr lang="it-IT" dirty="0" smtClean="0"/>
              <a:t> A.S. 2016/2017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1926" y="1600200"/>
            <a:ext cx="5860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725470"/>
          </a:xfrm>
        </p:spPr>
        <p:txBody>
          <a:bodyPr>
            <a:normAutofit/>
          </a:bodyPr>
          <a:lstStyle/>
          <a:p>
            <a:r>
              <a:rPr lang="it-IT" sz="3600" dirty="0" err="1" smtClean="0"/>
              <a:t>Erasmusplus</a:t>
            </a:r>
            <a:r>
              <a:rPr lang="it-IT" sz="3600" dirty="0" smtClean="0"/>
              <a:t> A.S. 2015/16</a:t>
            </a:r>
            <a:endParaRPr lang="it-IT" sz="36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43138" y="1666812"/>
            <a:ext cx="4657725" cy="452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000108"/>
            <a:ext cx="44291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La Visita studio a </a:t>
            </a:r>
            <a:r>
              <a:rPr lang="it-IT" sz="2000" b="1" dirty="0" err="1">
                <a:solidFill>
                  <a:srgbClr val="FF0000"/>
                </a:solidFill>
              </a:rPr>
              <a:t>Botosani</a:t>
            </a:r>
            <a:r>
              <a:rPr lang="it-IT" sz="2000" b="1" dirty="0">
                <a:solidFill>
                  <a:srgbClr val="FF0000"/>
                </a:solidFill>
              </a:rPr>
              <a:t> è stata intensa e piena di incontri; gli  </a:t>
            </a:r>
            <a:r>
              <a:rPr lang="it-IT" sz="2000" b="1" dirty="0" smtClean="0">
                <a:solidFill>
                  <a:srgbClr val="FF0000"/>
                </a:solidFill>
              </a:rPr>
              <a:t>obiettivi  principali si possono sintetizzare in questi 3 punti chiave:</a:t>
            </a:r>
            <a:r>
              <a:rPr lang="it-IT" sz="2400" b="1" dirty="0">
                <a:solidFill>
                  <a:srgbClr val="FF0000"/>
                </a:solidFill>
              </a:rPr>
              <a:t/>
            </a:r>
            <a:br>
              <a:rPr lang="it-IT" sz="2400" b="1" dirty="0">
                <a:solidFill>
                  <a:srgbClr val="FF0000"/>
                </a:solidFill>
              </a:rPr>
            </a:b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1600" b="1" dirty="0" smtClean="0">
                <a:solidFill>
                  <a:srgbClr val="00B050"/>
                </a:solidFill>
                <a:latin typeface="Comic Sans MS" pitchFamily="66" charset="0"/>
              </a:rPr>
              <a:t>1° conoscenza dei i diversi </a:t>
            </a:r>
            <a:r>
              <a:rPr lang="it-IT" sz="1600" b="1" dirty="0">
                <a:solidFill>
                  <a:srgbClr val="00B050"/>
                </a:solidFill>
                <a:latin typeface="Comic Sans MS" pitchFamily="66" charset="0"/>
              </a:rPr>
              <a:t>sistemi di istruzione e di elaborare </a:t>
            </a:r>
            <a:r>
              <a:rPr lang="it-IT" sz="1600" b="1" dirty="0" smtClean="0">
                <a:solidFill>
                  <a:srgbClr val="00B050"/>
                </a:solidFill>
                <a:latin typeface="Comic Sans MS" pitchFamily="66" charset="0"/>
              </a:rPr>
              <a:t>delle </a:t>
            </a:r>
            <a:r>
              <a:rPr lang="it-IT" sz="1600" b="1" dirty="0">
                <a:solidFill>
                  <a:srgbClr val="00B050"/>
                </a:solidFill>
                <a:latin typeface="Comic Sans MS" pitchFamily="66" charset="0"/>
              </a:rPr>
              <a:t>strategie </a:t>
            </a:r>
            <a:r>
              <a:rPr lang="it-IT" sz="1600" b="1" dirty="0" smtClean="0">
                <a:solidFill>
                  <a:srgbClr val="00B050"/>
                </a:solidFill>
                <a:latin typeface="Comic Sans MS" pitchFamily="66" charset="0"/>
              </a:rPr>
              <a:t>comuni, di </a:t>
            </a:r>
            <a:r>
              <a:rPr lang="it-IT" sz="1600" b="1" dirty="0">
                <a:solidFill>
                  <a:srgbClr val="00B050"/>
                </a:solidFill>
                <a:latin typeface="Comic Sans MS" pitchFamily="66" charset="0"/>
              </a:rPr>
              <a:t>trovare soluzioni </a:t>
            </a:r>
            <a:r>
              <a:rPr lang="it-IT" sz="1600" b="1" dirty="0" smtClean="0">
                <a:solidFill>
                  <a:srgbClr val="00B050"/>
                </a:solidFill>
                <a:latin typeface="Comic Sans MS" pitchFamily="66" charset="0"/>
              </a:rPr>
              <a:t>all’ abbandono scolastico</a:t>
            </a:r>
          </a:p>
          <a:p>
            <a:endParaRPr lang="it-IT" sz="1600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it-IT" sz="1600" b="1" dirty="0">
                <a:solidFill>
                  <a:srgbClr val="00B050"/>
                </a:solidFill>
                <a:latin typeface="Comic Sans MS" pitchFamily="66" charset="0"/>
              </a:rPr>
              <a:t>Si è data importanza alla realizzazione di progetti europei come miglioramento del sistema di istruzione rumeno: le scuole rumene risultano ben organizzate nell' utilizzare i fondi Europei in modo corretto</a:t>
            </a:r>
            <a:r>
              <a:rPr lang="it-IT" sz="1600" b="1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</a:p>
          <a:p>
            <a:endParaRPr lang="it-IT" sz="1600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it-IT" sz="1600" b="1" dirty="0">
                <a:solidFill>
                  <a:srgbClr val="00B050"/>
                </a:solidFill>
                <a:latin typeface="Comic Sans MS" pitchFamily="66" charset="0"/>
              </a:rPr>
              <a:t>Le istituzioni, grazie ad un processo di ricerca-azione, hanno sviluppato un piano organizzato in due specifiche direzioni: </a:t>
            </a:r>
            <a:endParaRPr lang="it-IT" sz="16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it-IT" sz="1600" b="1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it-IT" sz="1600" b="1" dirty="0" smtClean="0">
                <a:solidFill>
                  <a:srgbClr val="00B050"/>
                </a:solidFill>
                <a:latin typeface="Comic Sans MS" pitchFamily="66" charset="0"/>
              </a:rPr>
              <a:t>1</a:t>
            </a:r>
            <a:r>
              <a:rPr lang="it-IT" sz="1600" b="1" dirty="0">
                <a:solidFill>
                  <a:srgbClr val="00B050"/>
                </a:solidFill>
                <a:latin typeface="Comic Sans MS" pitchFamily="66" charset="0"/>
              </a:rPr>
              <a:t>) di correzione ( riportare le persone a scuola); </a:t>
            </a:r>
            <a:endParaRPr lang="it-IT" sz="16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it-IT" sz="16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it-IT" sz="1600" b="1" dirty="0" smtClean="0">
                <a:solidFill>
                  <a:srgbClr val="00B050"/>
                </a:solidFill>
                <a:latin typeface="Comic Sans MS" pitchFamily="66" charset="0"/>
              </a:rPr>
              <a:t>   2</a:t>
            </a:r>
            <a:r>
              <a:rPr lang="it-IT" sz="1600" b="1" dirty="0">
                <a:solidFill>
                  <a:srgbClr val="00B050"/>
                </a:solidFill>
                <a:latin typeface="Comic Sans MS" pitchFamily="66" charset="0"/>
              </a:rPr>
              <a:t>) la prevenzione - la preparazione degli insegnanti per questo ruolo. </a:t>
            </a:r>
            <a:endParaRPr lang="it-IT" sz="16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it-IT" sz="1600" b="1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endParaRPr lang="it-IT" sz="16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it-IT" sz="1600" b="1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it-IT" sz="1600" b="1" dirty="0" smtClean="0">
                <a:solidFill>
                  <a:srgbClr val="00B050"/>
                </a:solidFill>
                <a:latin typeface="Comic Sans MS" pitchFamily="66" charset="0"/>
              </a:rPr>
              <a:t>Attraverso </a:t>
            </a:r>
            <a:r>
              <a:rPr lang="it-IT" sz="1600" b="1" dirty="0">
                <a:solidFill>
                  <a:srgbClr val="00B050"/>
                </a:solidFill>
                <a:latin typeface="Comic Sans MS" pitchFamily="66" charset="0"/>
              </a:rPr>
              <a:t>i progetti gli studenti hanno un'idea generale delle loro future opportunità. Gli obiettivi e sogni riducono la dispersione scolastica.</a:t>
            </a:r>
            <a:endParaRPr lang="it-IT" sz="1600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Erasmusplus</a:t>
            </a:r>
            <a:r>
              <a:rPr lang="it-IT" dirty="0" smtClean="0"/>
              <a:t> A.S. 2016/17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63276" y="1600200"/>
            <a:ext cx="48174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15370" cy="102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5763" y="1571612"/>
            <a:ext cx="8251037" cy="37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9543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71810"/>
            <a:ext cx="2390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643182"/>
            <a:ext cx="34575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001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80010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/>
            </a:r>
            <a:br>
              <a:rPr lang="it-IT" sz="4000" b="1" dirty="0" smtClean="0">
                <a:solidFill>
                  <a:srgbClr val="FF0000"/>
                </a:solidFill>
              </a:rPr>
            </a:br>
            <a:r>
              <a:rPr lang="it-IT" sz="4000" b="1" dirty="0" err="1" smtClean="0">
                <a:solidFill>
                  <a:srgbClr val="FF0000"/>
                </a:solidFill>
              </a:rPr>
              <a:t>Thank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you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for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your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attention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sz="2700" b="1" dirty="0" smtClean="0">
                <a:solidFill>
                  <a:srgbClr val="FF0000"/>
                </a:solidFill>
              </a:rPr>
              <a:t>Prof. Nicola MAIELLARO</a:t>
            </a:r>
            <a:br>
              <a:rPr lang="it-IT" sz="2700" b="1" dirty="0" smtClean="0">
                <a:solidFill>
                  <a:srgbClr val="FF0000"/>
                </a:solidFill>
              </a:rPr>
            </a:br>
            <a:r>
              <a:rPr lang="it-IT" sz="2700" b="1" dirty="0" smtClean="0">
                <a:solidFill>
                  <a:srgbClr val="FF0000"/>
                </a:solidFill>
              </a:rPr>
              <a:t>isispitagora15@gmail.com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6924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 Light" pitchFamily="34" charset="0"/>
              <a:ea typeface="Calibri" pitchFamily="34" charset="0"/>
              <a:cs typeface="Calibri Light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 Light" pitchFamily="34" charset="0"/>
                <a:ea typeface="Calibri" pitchFamily="34" charset="0"/>
                <a:cs typeface="Calibri Light" pitchFamily="34" charset="0"/>
              </a:rPr>
              <a:t>2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Calibri Light" pitchFamily="34" charset="0"/>
                <a:ea typeface="Calibri" pitchFamily="34" charset="0"/>
                <a:cs typeface="Calibri Light" pitchFamily="34" charset="0"/>
              </a:rPr>
              <a:t>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Calibri Light" pitchFamily="34" charset="0"/>
              </a:rPr>
              <a:t>Realizzazione di progetti europei a favore di famiglie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Calibri Light" pitchFamily="34" charset="0"/>
              </a:rPr>
              <a:t>contro l'abbandono scolastico durante i primi anni di  scuola.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b="1" dirty="0" smtClean="0">
              <a:solidFill>
                <a:srgbClr val="0070C0"/>
              </a:solidFill>
              <a:latin typeface="Comic Sans MS" pitchFamily="66" charset="0"/>
              <a:ea typeface="Calibri" pitchFamily="34" charset="0"/>
              <a:cs typeface="Calibri Light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Calibri Light" pitchFamily="34" charset="0"/>
              </a:rPr>
              <a:t>Le famiglie hanno un ruolo importante nei progetti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Calibri Light" pitchFamily="34" charset="0"/>
              </a:rPr>
              <a:t>sulla dispersione scolastica, ricevono fondi o sussidi per migliorare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Calibri Light" pitchFamily="34" charset="0"/>
              </a:rPr>
              <a:t>la partecipazione dei bambini, </a:t>
            </a:r>
            <a:r>
              <a:rPr lang="it-IT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Calibri Light" pitchFamily="34" charset="0"/>
              </a:rPr>
              <a:t>e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Calibri Light" pitchFamily="34" charset="0"/>
              </a:rPr>
              <a:t>partecipano alla vita scolastica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Calibri Light" pitchFamily="34" charset="0"/>
              </a:rPr>
              <a:t>in modo attivo tramite Associazione di genitori.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Calibri Light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Calibri Light" pitchFamily="34" charset="0"/>
              </a:rPr>
              <a:t>Frequentano corsi di formazione, per  sostenere i  figli durante l'intera istituzione.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b="1" dirty="0">
              <a:solidFill>
                <a:srgbClr val="0070C0"/>
              </a:solidFill>
              <a:latin typeface="Comic Sans MS" pitchFamily="66" charset="0"/>
              <a:cs typeface="Calibri Light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Calibri Light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Calibri Light" pitchFamily="34" charset="0"/>
            </a:endParaRPr>
          </a:p>
          <a:p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Calibri Light" pitchFamily="34" charset="0"/>
              </a:rPr>
              <a:t>3 R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uolo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svolto dalle scuole speciali e gli alunni 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SEN (BES)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nel sistema educativo 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</a:p>
          <a:p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Tutti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i paesi partecipanti e la Romania  hanno lo stesso </a:t>
            </a:r>
            <a:r>
              <a:rPr lang="it-IT" b="1" i="1" dirty="0">
                <a:solidFill>
                  <a:srgbClr val="00B050"/>
                </a:solidFill>
                <a:latin typeface="Comic Sans MS" pitchFamily="66" charset="0"/>
              </a:rPr>
              <a:t>problema;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endParaRPr lang="it-IT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-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l'integrazione di alunni (SEN) disabili 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nelle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scuole 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ordinarie, ma in ogni paese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vi è una mancanza 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di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professionisti / specialisti nell'affrontare questo 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“problema”.</a:t>
            </a:r>
            <a:endParaRPr lang="it-IT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it-IT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I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bambini con bisogni educativi speciali e le famiglie dovrebbero avere la 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possibilità di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essere seguiti in modo corretto 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e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supportati da esperti. 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Secondo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questi obiettivi abbiamo visitato e 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analizzato le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scuole di diversi ordini e gradi; </a:t>
            </a:r>
            <a:endParaRPr lang="it-IT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dalla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scuola 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materna alle </a:t>
            </a:r>
            <a:r>
              <a:rPr lang="it-IT" b="1" dirty="0">
                <a:solidFill>
                  <a:srgbClr val="00B050"/>
                </a:solidFill>
                <a:latin typeface="Comic Sans MS" pitchFamily="66" charset="0"/>
              </a:rPr>
              <a:t>scuole 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superiori e l’Università</a:t>
            </a:r>
            <a:endParaRPr lang="it-IT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9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4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45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5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“ Casa </a:t>
            </a:r>
            <a:r>
              <a:rPr lang="it-IT" b="1" dirty="0" err="1" smtClean="0">
                <a:solidFill>
                  <a:srgbClr val="FF0000"/>
                </a:solidFill>
              </a:rPr>
              <a:t>Corpului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Didactic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Botosani</a:t>
            </a:r>
            <a:r>
              <a:rPr lang="it-IT" dirty="0" smtClean="0"/>
              <a:t>”.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42910" y="1643050"/>
            <a:ext cx="7643866" cy="39395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C0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Centro facente parte all’ </a:t>
            </a:r>
            <a:r>
              <a:rPr lang="it-IT" sz="2000" b="1" dirty="0" err="1" smtClean="0">
                <a:solidFill>
                  <a:srgbClr val="C0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Inspectorate</a:t>
            </a:r>
            <a:r>
              <a:rPr lang="it-IT" sz="2000" b="1" dirty="0" smtClean="0">
                <a:solidFill>
                  <a:srgbClr val="C0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 (Provveditorato).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C0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Centro di formazione per insegnanti; forma </a:t>
            </a:r>
            <a:r>
              <a:rPr lang="it-IT" sz="2000" b="1" dirty="0" smtClean="0">
                <a:solidFill>
                  <a:srgbClr val="C00000"/>
                </a:solidFill>
                <a:ea typeface="Calibri" pitchFamily="34" charset="0"/>
                <a:cs typeface="Calibri Light" pitchFamily="34" charset="0"/>
              </a:rPr>
              <a:t>“</a:t>
            </a:r>
            <a:r>
              <a:rPr lang="it-IT" sz="2000" b="1" dirty="0" smtClean="0">
                <a:solidFill>
                  <a:srgbClr val="C0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consulenti</a:t>
            </a:r>
            <a:r>
              <a:rPr lang="it-IT" sz="2000" b="1" dirty="0" smtClean="0">
                <a:solidFill>
                  <a:srgbClr val="C00000"/>
                </a:solidFill>
                <a:ea typeface="Calibri" pitchFamily="34" charset="0"/>
                <a:cs typeface="Calibri Light" pitchFamily="34" charset="0"/>
              </a:rPr>
              <a:t>”. </a:t>
            </a:r>
            <a:r>
              <a:rPr lang="it-IT" sz="2000" dirty="0" smtClean="0">
                <a:solidFill>
                  <a:srgbClr val="C00000"/>
                </a:solidFill>
                <a:ea typeface="Calibri" pitchFamily="34" charset="0"/>
                <a:cs typeface="Calibri Light" pitchFamily="34" charset="0"/>
              </a:rPr>
              <a:t>Questi</a:t>
            </a:r>
            <a:r>
              <a:rPr lang="it-IT" sz="2000" b="1" dirty="0" smtClean="0">
                <a:solidFill>
                  <a:srgbClr val="C00000"/>
                </a:solidFill>
                <a:ea typeface="Calibri" pitchFamily="34" charset="0"/>
                <a:cs typeface="Calibri Light" pitchFamily="34" charset="0"/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 devono avere almeno 2 contatti-lezioni con gli studenti a settimana per entrare a far parte del sistema scolastico; l'insegnante deve fare corsi di formazione durante il fine settimana e nei giorni festivi;  e pagarseli 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C0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Il corso di formazione </a:t>
            </a:r>
            <a:r>
              <a:rPr lang="it-IT" sz="2000" b="1" dirty="0" smtClean="0">
                <a:solidFill>
                  <a:srgbClr val="C00000"/>
                </a:solidFill>
                <a:ea typeface="Calibri" pitchFamily="34" charset="0"/>
                <a:cs typeface="Calibri Light" pitchFamily="34" charset="0"/>
              </a:rPr>
              <a:t>è</a:t>
            </a:r>
            <a:r>
              <a:rPr lang="it-IT" sz="2000" b="1" dirty="0" smtClean="0">
                <a:solidFill>
                  <a:srgbClr val="C0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 di almeno novecento ore da fare ogni sei anni.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2000" dirty="0" smtClean="0">
              <a:solidFill>
                <a:srgbClr val="00000A"/>
              </a:solidFill>
              <a:latin typeface="Calibri Light" pitchFamily="34" charset="0"/>
              <a:cs typeface="Calibri Light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2000" dirty="0" smtClean="0">
              <a:solidFill>
                <a:srgbClr val="00000A"/>
              </a:solidFill>
              <a:latin typeface="Calibri Light" pitchFamily="34" charset="0"/>
              <a:cs typeface="Calibri Ligh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B0F0"/>
                </a:solidFill>
              </a:rPr>
              <a:t>Il centro fornisce una preparazione specifica “assistenza” agli insegnanti sulla conoscenza dei progetti europei, cosa che non sempre è  presente in Italia.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00000A"/>
              </a:solidFill>
              <a:latin typeface="Calibri Light" pitchFamily="34" charset="0"/>
              <a:cs typeface="Calibri Light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C00000"/>
                </a:solidFill>
              </a:rPr>
              <a:t>Colegiul</a:t>
            </a:r>
            <a:r>
              <a:rPr lang="it-IT" b="1" dirty="0" smtClean="0">
                <a:solidFill>
                  <a:srgbClr val="C00000"/>
                </a:solidFill>
              </a:rPr>
              <a:t> Naţional "</a:t>
            </a:r>
            <a:r>
              <a:rPr lang="it-IT" b="1" dirty="0" err="1" smtClean="0">
                <a:solidFill>
                  <a:srgbClr val="C00000"/>
                </a:solidFill>
              </a:rPr>
              <a:t>A.T.Laurian</a:t>
            </a:r>
            <a:r>
              <a:rPr lang="it-IT" b="1" dirty="0" smtClean="0">
                <a:solidFill>
                  <a:srgbClr val="C00000"/>
                </a:solidFill>
              </a:rPr>
              <a:t>'' </a:t>
            </a:r>
            <a:r>
              <a:rPr lang="it-IT" b="1" dirty="0" err="1" smtClean="0">
                <a:solidFill>
                  <a:srgbClr val="C00000"/>
                </a:solidFill>
              </a:rPr>
              <a:t>Botoşani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 questa scuola abbiamo focalizzato l'attenzione del rapporto Studenti/insegnanti;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0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Gli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studenti hanno</a:t>
            </a:r>
            <a:r>
              <a:rPr kumimoji="0" lang="it-IT" sz="1600" b="0" i="0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presentato il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progetto europeo “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Erasmusplus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”che la scuola aveva portato avanti; illustrando i punti importanti; </a:t>
            </a:r>
            <a:r>
              <a:rPr lang="it-IT" sz="1600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obiettivi educativi e didattici.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Dopo questa prima fase, ciascun partecipante al progetto ha illustrato la sua esperienza personale; rispondendo alle domande che i professori ponevano loro.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 smtClean="0">
              <a:solidFill>
                <a:srgbClr val="00B05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Gli studenti nei loro interventi si sono dimostrati brillanti, sicuri e non timorosi di rispondere ai nostri quesiti.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Questa è stata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buona pratica  consentire agli studenti di presentare i progetti, con PowerPoint, scambiare idee con i loro insegnanti e noi docenti stranieri; questo ci ha fatto sentire appartenenti ad un unico gruppo</a:t>
            </a:r>
            <a:r>
              <a:rPr kumimoji="0" lang="it-IT" sz="1600" b="1" i="0" u="none" strike="sng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b="1" dirty="0" smtClean="0">
              <a:solidFill>
                <a:srgbClr val="00B05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Ottimo esempio  di quanto sia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utile  la condivisione di  un progetto per lo studente.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 dibattito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è stato molto stimolante; i partecipanti hanno parlato delle loro esperienze.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Quello che si è dimostrato importante è che avevano idee chiare sul loro futuro: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 smtClean="0">
              <a:solidFill>
                <a:srgbClr val="00B05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metodologia apprendimento Peer-to-peer; miglioramento delle competenze di apprendimento / insegnamento tra gli studenti.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25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25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“</a:t>
            </a:r>
            <a:r>
              <a:rPr lang="it-IT" b="1" dirty="0" err="1" smtClean="0">
                <a:solidFill>
                  <a:srgbClr val="FF0000"/>
                </a:solidFill>
              </a:rPr>
              <a:t>Scoala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Gimnaziala</a:t>
            </a:r>
            <a:r>
              <a:rPr lang="it-IT" b="1" dirty="0" smtClean="0">
                <a:solidFill>
                  <a:srgbClr val="FF0000"/>
                </a:solidFill>
              </a:rPr>
              <a:t> NR.10 </a:t>
            </a:r>
            <a:r>
              <a:rPr lang="it-IT" b="1" dirty="0" err="1" smtClean="0">
                <a:solidFill>
                  <a:srgbClr val="FF0000"/>
                </a:solidFill>
              </a:rPr>
              <a:t>Botosani</a:t>
            </a:r>
            <a:r>
              <a:rPr lang="it-IT" sz="1200" b="1" dirty="0" smtClean="0">
                <a:solidFill>
                  <a:srgbClr val="FF0000"/>
                </a:solidFill>
              </a:rPr>
              <a:t/>
            </a:r>
            <a:br>
              <a:rPr lang="it-IT" sz="1200" b="1" dirty="0" smtClean="0">
                <a:solidFill>
                  <a:srgbClr val="FF0000"/>
                </a:solidFill>
              </a:rPr>
            </a:br>
            <a:r>
              <a:rPr lang="it-IT" sz="1200" b="1" dirty="0" smtClean="0">
                <a:solidFill>
                  <a:srgbClr val="FF0000"/>
                </a:solidFill>
              </a:rPr>
              <a:t>(</a:t>
            </a:r>
            <a:r>
              <a:rPr lang="it-IT" sz="1200" dirty="0" smtClean="0">
                <a:solidFill>
                  <a:srgbClr val="FF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studenti </a:t>
            </a:r>
            <a:r>
              <a:rPr lang="it-IT" sz="1200" dirty="0" err="1" smtClean="0">
                <a:solidFill>
                  <a:srgbClr val="FF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dell</a:t>
            </a:r>
            <a:r>
              <a:rPr lang="it-IT" sz="1200" dirty="0" smtClean="0">
                <a:solidFill>
                  <a:srgbClr val="FF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 VIII grado (bambini di 14 anni ).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1200" dirty="0" smtClean="0">
                <a:latin typeface="Arial" pitchFamily="34" charset="0"/>
                <a:cs typeface="Arial" pitchFamily="34" charset="0"/>
              </a:rPr>
            </a:br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571472" y="1857364"/>
            <a:ext cx="7929618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Gli insegnanti hanno un programma di lavoro speciale con gli studenti; sviluppare i valori personali in modo che possono fare la scelta migliore per se stessi.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Calibri Light" pitchFamily="34" charset="0"/>
              <a:ea typeface="Calibri" pitchFamily="34" charset="0"/>
              <a:cs typeface="Calibri Light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Un insegnante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consulente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 sviluppa un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programma di integrazione per i bambini a rischio di abbandono scolastico.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Calibri Light" pitchFamily="34" charset="0"/>
              <a:ea typeface="Calibri" pitchFamily="34" charset="0"/>
              <a:cs typeface="Calibri Light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Esempio di buona pratica perch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Calibri Light" pitchFamily="34" charset="0"/>
              </a:rPr>
              <a:t>é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 permette agli studenti che hanno difficolt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Calibri Light" pitchFamily="34" charset="0"/>
              </a:rPr>
              <a:t>à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 di apprendimento di diventare pi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Calibri Light" pitchFamily="34" charset="0"/>
              </a:rPr>
              <a:t>ù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 auto consapevoli di se stessi.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008000"/>
                </a:solidFill>
              </a:rPr>
              <a:t>Universitatea</a:t>
            </a:r>
            <a:r>
              <a:rPr lang="it-IT" b="1" dirty="0" smtClean="0">
                <a:solidFill>
                  <a:srgbClr val="008000"/>
                </a:solidFill>
              </a:rPr>
              <a:t> </a:t>
            </a:r>
            <a:r>
              <a:rPr lang="it-IT" b="1" dirty="0" err="1" smtClean="0">
                <a:solidFill>
                  <a:srgbClr val="008000"/>
                </a:solidFill>
              </a:rPr>
              <a:t>Ştefan</a:t>
            </a:r>
            <a:r>
              <a:rPr lang="it-IT" b="1" dirty="0" smtClean="0">
                <a:solidFill>
                  <a:srgbClr val="008000"/>
                </a:solidFill>
              </a:rPr>
              <a:t> </a:t>
            </a:r>
            <a:r>
              <a:rPr lang="it-IT" b="1" dirty="0" err="1" smtClean="0">
                <a:solidFill>
                  <a:srgbClr val="008000"/>
                </a:solidFill>
              </a:rPr>
              <a:t>cel</a:t>
            </a:r>
            <a:r>
              <a:rPr lang="it-IT" b="1" dirty="0" smtClean="0">
                <a:solidFill>
                  <a:srgbClr val="008000"/>
                </a:solidFill>
              </a:rPr>
              <a:t> Mare </a:t>
            </a:r>
            <a:r>
              <a:rPr lang="it-IT" b="1" dirty="0" err="1" smtClean="0">
                <a:solidFill>
                  <a:srgbClr val="008000"/>
                </a:solidFill>
              </a:rPr>
              <a:t>Suceava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42976" y="2143116"/>
            <a:ext cx="6929486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000A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Tra i progetti illustrati quello che ci </a:t>
            </a:r>
            <a:r>
              <a:rPr lang="it-IT" sz="2000" dirty="0" smtClean="0">
                <a:solidFill>
                  <a:srgbClr val="00000A"/>
                </a:solidFill>
                <a:ea typeface="Calibri" pitchFamily="34" charset="0"/>
                <a:cs typeface="Calibri Light" pitchFamily="34" charset="0"/>
              </a:rPr>
              <a:t>è</a:t>
            </a:r>
            <a:r>
              <a:rPr lang="it-IT" sz="2000" dirty="0" smtClean="0">
                <a:solidFill>
                  <a:srgbClr val="00000A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 sembrato interessante </a:t>
            </a:r>
            <a:r>
              <a:rPr lang="it-IT" sz="2000" dirty="0" smtClean="0">
                <a:solidFill>
                  <a:srgbClr val="00000A"/>
                </a:solidFill>
                <a:ea typeface="Calibri" pitchFamily="34" charset="0"/>
                <a:cs typeface="Calibri Light" pitchFamily="34" charset="0"/>
              </a:rPr>
              <a:t>è</a:t>
            </a:r>
            <a:r>
              <a:rPr lang="it-IT" sz="2000" dirty="0" smtClean="0">
                <a:solidFill>
                  <a:srgbClr val="00000A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 stato quello per gli </a:t>
            </a:r>
            <a:r>
              <a:rPr lang="it-IT" sz="2000" b="1" dirty="0" smtClean="0">
                <a:solidFill>
                  <a:srgbClr val="FF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studenti di scuole superiori</a:t>
            </a:r>
            <a:r>
              <a:rPr lang="it-IT" sz="2000" dirty="0" smtClean="0">
                <a:solidFill>
                  <a:srgbClr val="00000A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; </a:t>
            </a:r>
            <a:r>
              <a:rPr lang="it-IT" sz="2000" b="1" dirty="0" smtClean="0">
                <a:solidFill>
                  <a:srgbClr val="FF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favorire il ritorno di studenti rumeni provenienti da paesi stranieri.</a:t>
            </a:r>
            <a:r>
              <a:rPr lang="it-IT" sz="2000" dirty="0" smtClean="0">
                <a:solidFill>
                  <a:srgbClr val="00000A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it-IT" sz="2000" dirty="0" smtClean="0">
              <a:solidFill>
                <a:srgbClr val="00000A"/>
              </a:solidFill>
              <a:latin typeface="Calibri Light" pitchFamily="34" charset="0"/>
              <a:ea typeface="Calibri" pitchFamily="34" charset="0"/>
              <a:cs typeface="Calibri Light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000A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Si tratta di una grande opportunit</a:t>
            </a:r>
            <a:r>
              <a:rPr lang="it-IT" sz="2000" dirty="0" smtClean="0">
                <a:solidFill>
                  <a:srgbClr val="00000A"/>
                </a:solidFill>
                <a:ea typeface="Calibri" pitchFamily="34" charset="0"/>
                <a:cs typeface="Calibri Light" pitchFamily="34" charset="0"/>
              </a:rPr>
              <a:t>à</a:t>
            </a:r>
            <a:r>
              <a:rPr lang="it-IT" sz="2000" dirty="0" smtClean="0">
                <a:solidFill>
                  <a:srgbClr val="00000A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 per coloro che hanno lasciato il loro paese e che, vogliono reinvestire le proprie competenze al loro posto di origine.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42976" y="4572008"/>
            <a:ext cx="692948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000A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Interessante è stata la </a:t>
            </a:r>
            <a:r>
              <a:rPr lang="it-IT" sz="2000" b="1" dirty="0" smtClean="0">
                <a:solidFill>
                  <a:srgbClr val="FF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consulenza di studio applicata </a:t>
            </a:r>
            <a:r>
              <a:rPr lang="it-IT" sz="2000" dirty="0" smtClean="0">
                <a:solidFill>
                  <a:srgbClr val="00000A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per sostenere </a:t>
            </a:r>
            <a:r>
              <a:rPr lang="it-IT" sz="2000" b="1" dirty="0" smtClean="0">
                <a:solidFill>
                  <a:srgbClr val="FF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gli studenti durante il loro primo anno</a:t>
            </a:r>
            <a:r>
              <a:rPr lang="it-IT" sz="2000" dirty="0" smtClean="0">
                <a:solidFill>
                  <a:srgbClr val="00000A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 di studi accademici; </a:t>
            </a:r>
            <a:r>
              <a:rPr lang="it-IT" sz="2000" b="1" dirty="0" smtClean="0">
                <a:solidFill>
                  <a:srgbClr val="FF0000"/>
                </a:solidFill>
                <a:latin typeface="Calibri Light" pitchFamily="34" charset="0"/>
                <a:ea typeface="Calibri" pitchFamily="34" charset="0"/>
                <a:cs typeface="Calibri Light" pitchFamily="34" charset="0"/>
              </a:rPr>
              <a:t>che permette una riduce l'abbandono.</a:t>
            </a:r>
            <a:endParaRPr lang="it-IT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Colegiul</a:t>
            </a:r>
            <a:r>
              <a:rPr lang="it-IT" b="1" dirty="0" smtClean="0">
                <a:solidFill>
                  <a:srgbClr val="FF0000"/>
                </a:solidFill>
              </a:rPr>
              <a:t> National “</a:t>
            </a:r>
            <a:r>
              <a:rPr lang="it-IT" b="1" dirty="0" err="1" smtClean="0">
                <a:solidFill>
                  <a:srgbClr val="FF0000"/>
                </a:solidFill>
              </a:rPr>
              <a:t>Grigore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ghica</a:t>
            </a:r>
            <a:r>
              <a:rPr lang="it-IT" dirty="0" smtClean="0"/>
              <a:t>”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>
                <a:solidFill>
                  <a:srgbClr val="00B050"/>
                </a:solidFill>
              </a:rPr>
              <a:t>Punto di forza di questo istituto è l'inclusione di materie opzionali nel curriculum della scuola superiore.</a:t>
            </a:r>
          </a:p>
          <a:p>
            <a:pPr>
              <a:buNone/>
            </a:pPr>
            <a:r>
              <a:rPr lang="it-IT" dirty="0" smtClean="0">
                <a:solidFill>
                  <a:srgbClr val="00B050"/>
                </a:solidFill>
              </a:rPr>
              <a:t>E 'una buona idea consentire agli studenti di frequentare i corsi in cui possono studiare materie opzionali.</a:t>
            </a:r>
          </a:p>
          <a:p>
            <a:pPr>
              <a:buNone/>
            </a:pPr>
            <a:r>
              <a:rPr lang="it-IT" dirty="0" smtClean="0">
                <a:solidFill>
                  <a:srgbClr val="00B050"/>
                </a:solidFill>
              </a:rPr>
              <a:t>Gli studenti scelgono liberamente le discipline e non essere costretti ad accettare ciò che la maggioranza ha deciso.</a:t>
            </a:r>
          </a:p>
          <a:p>
            <a:pPr>
              <a:buNone/>
            </a:pPr>
            <a:r>
              <a:rPr lang="it-IT" dirty="0" smtClean="0">
                <a:solidFill>
                  <a:srgbClr val="00B050"/>
                </a:solidFill>
              </a:rPr>
              <a:t>In questo Istituto gli studenti dopo aver illustrato la loro esperienza al progetto </a:t>
            </a:r>
            <a:r>
              <a:rPr lang="it-IT" dirty="0" err="1" smtClean="0">
                <a:solidFill>
                  <a:srgbClr val="00B050"/>
                </a:solidFill>
              </a:rPr>
              <a:t>Erasmusplus</a:t>
            </a:r>
            <a:r>
              <a:rPr lang="it-IT" dirty="0" smtClean="0">
                <a:solidFill>
                  <a:srgbClr val="00B050"/>
                </a:solidFill>
              </a:rPr>
              <a:t>, è seguito un dibattito stimolante sui progetti europei tra studenti e il team europeo; gli studenti nella loro performance si sono sentiti sicuri e padroni della lingua inglese.</a:t>
            </a:r>
          </a:p>
          <a:p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 smtClean="0"/>
              <a:t>Clubul</a:t>
            </a:r>
            <a:r>
              <a:rPr lang="it-IT" dirty="0" smtClean="0"/>
              <a:t> </a:t>
            </a:r>
            <a:r>
              <a:rPr lang="it-IT" dirty="0" err="1" smtClean="0"/>
              <a:t>Copiilor</a:t>
            </a:r>
            <a:r>
              <a:rPr lang="it-IT" dirty="0" smtClean="0"/>
              <a:t> </a:t>
            </a:r>
            <a:r>
              <a:rPr lang="it-IT" dirty="0" err="1" smtClean="0"/>
              <a:t>Dorohoi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Scuola speciale extracurriculare, per lo sviluppo della creatività: disegno, musica e canto </a:t>
            </a:r>
          </a:p>
          <a:p>
            <a:pPr>
              <a:buNone/>
            </a:pPr>
            <a:r>
              <a:rPr lang="it-IT" dirty="0" smtClean="0"/>
              <a:t>La scuola offre 2 ore settimana gratis per ogni bambino. Gli studenti crescono in armonia e, allo stesso tempo, hanno la possibilità di viaggiare e di entrare in contatto con altri gruppi folk europei e acquisire una dimensione europea;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1445</Words>
  <Application>Microsoft Office PowerPoint</Application>
  <PresentationFormat>Presentazione su schermo (4:3)</PresentationFormat>
  <Paragraphs>123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Study Visit to </vt:lpstr>
      <vt:lpstr>La Visita studio a Botosani è stata intensa e piena di incontri; gli  obiettivi  principali si possono sintetizzare in questi 3 punti chiave: </vt:lpstr>
      <vt:lpstr>Diapositiva 3</vt:lpstr>
      <vt:lpstr>“ Casa Corpului Didactic Botosani”.</vt:lpstr>
      <vt:lpstr>Colegiul Naţional "A.T.Laurian'' Botoşani</vt:lpstr>
      <vt:lpstr> “Scoala Gimnaziala NR.10 Botosani (studenti dell VIII grado (bambini di 14 anni ). </vt:lpstr>
      <vt:lpstr>Universitatea Ştefan cel Mare Suceava</vt:lpstr>
      <vt:lpstr>Colegiul National “Grigore ghica” </vt:lpstr>
      <vt:lpstr>Clubul Copiilor Dorohoi </vt:lpstr>
      <vt:lpstr>Liceul de Artă “Ștefan Luchian”Botoșani</vt:lpstr>
      <vt:lpstr> Obiettivo della visita studio è stato quello di promuovere e facilitare la cooperazione tra i soggetti interessati all’educazione e alla formazione; le scoperte fatte sono state: </vt:lpstr>
      <vt:lpstr> La sfida comune che ogni partner partecipante affronterà nel proprio Paese sarà: </vt:lpstr>
      <vt:lpstr>  Soluzioni efficaci e innovative identificate dalla Romania e dai paesi partner, per affrontare la sfida del punto precedente sono:  </vt:lpstr>
      <vt:lpstr> Politiche e le pratiche che possono essere ulteriormente esplorati ed eventualmente trasferite ad altri paesi : </vt:lpstr>
      <vt:lpstr> Creazione di una rete di esperiti e realizzare partnerships per progetti futuri. </vt:lpstr>
      <vt:lpstr> </vt:lpstr>
      <vt:lpstr>Etwinning A.S. 2015/2016</vt:lpstr>
      <vt:lpstr>Etwinning A.S. 2016/2017</vt:lpstr>
      <vt:lpstr>Erasmusplus A.S. 2015/16</vt:lpstr>
      <vt:lpstr>Erasmusplus A.S. 2016/17</vt:lpstr>
      <vt:lpstr>Diapositiva 21</vt:lpstr>
      <vt:lpstr>Diapositiva 22</vt:lpstr>
      <vt:lpstr>Diapositiva 23</vt:lpstr>
      <vt:lpstr>Diapositiva 24</vt:lpstr>
      <vt:lpstr> Thank you for your attention Prof. Nicola MAIELLARO isispitagora15@gmail.com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Visit to</dc:title>
  <dc:creator>GAE</dc:creator>
  <cp:lastModifiedBy>GAE</cp:lastModifiedBy>
  <cp:revision>48</cp:revision>
  <dcterms:created xsi:type="dcterms:W3CDTF">2016-11-04T11:11:42Z</dcterms:created>
  <dcterms:modified xsi:type="dcterms:W3CDTF">2016-11-20T09:37:48Z</dcterms:modified>
</cp:coreProperties>
</file>